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Red Hat Display" panose="020B0604020202020204" charset="0"/>
      <p:regular r:id="rId17"/>
    </p:embeddedFont>
    <p:embeddedFont>
      <p:font typeface="Red Hat Displ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6.sv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2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629" y="-2095015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87951" y="2137295"/>
            <a:ext cx="6925852" cy="6014556"/>
          </a:xfrm>
          <a:custGeom>
            <a:avLst/>
            <a:gdLst/>
            <a:ahLst/>
            <a:cxnLst/>
            <a:rect l="l" t="t" r="r" b="b"/>
            <a:pathLst>
              <a:path w="6925852" h="6014556">
                <a:moveTo>
                  <a:pt x="0" y="0"/>
                </a:moveTo>
                <a:lnTo>
                  <a:pt x="6925853" y="0"/>
                </a:lnTo>
                <a:lnTo>
                  <a:pt x="6925853" y="6014556"/>
                </a:lnTo>
                <a:lnTo>
                  <a:pt x="0" y="6014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1336143" y="6923321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6878">
            <a:off x="-295349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2315724" y="82296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14003" y="4803981"/>
            <a:ext cx="973122" cy="681185"/>
          </a:xfrm>
          <a:custGeom>
            <a:avLst/>
            <a:gdLst/>
            <a:ahLst/>
            <a:cxnLst/>
            <a:rect l="l" t="t" r="r" b="b"/>
            <a:pathLst>
              <a:path w="973122" h="681185">
                <a:moveTo>
                  <a:pt x="0" y="0"/>
                </a:moveTo>
                <a:lnTo>
                  <a:pt x="973122" y="0"/>
                </a:lnTo>
                <a:lnTo>
                  <a:pt x="973122" y="681185"/>
                </a:lnTo>
                <a:lnTo>
                  <a:pt x="0" y="681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069" y="5479121"/>
            <a:ext cx="8406595" cy="49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6"/>
              </a:lnSpc>
            </a:pPr>
            <a:r>
              <a:rPr lang="en-US" sz="2976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Understanding Public Sentiment During Hari Raya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2069" y="2856404"/>
            <a:ext cx="8997267" cy="247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6"/>
              </a:lnSpc>
            </a:pPr>
            <a:r>
              <a:rPr lang="en-US" sz="526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Project 2: Real-time Sentiment Analysis of YouTube Comments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2069" y="6127427"/>
            <a:ext cx="84065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Group 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 in Kibana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6403" y="2459058"/>
            <a:ext cx="7672317" cy="4729057"/>
          </a:xfrm>
          <a:custGeom>
            <a:avLst/>
            <a:gdLst/>
            <a:ahLst/>
            <a:cxnLst/>
            <a:rect l="l" t="t" r="r" b="b"/>
            <a:pathLst>
              <a:path w="7672317" h="4729057">
                <a:moveTo>
                  <a:pt x="0" y="0"/>
                </a:moveTo>
                <a:lnTo>
                  <a:pt x="7672316" y="0"/>
                </a:lnTo>
                <a:lnTo>
                  <a:pt x="7672316" y="4729057"/>
                </a:lnTo>
                <a:lnTo>
                  <a:pt x="0" y="4729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76025" y="2324608"/>
            <a:ext cx="7695001" cy="4863507"/>
          </a:xfrm>
          <a:custGeom>
            <a:avLst/>
            <a:gdLst/>
            <a:ahLst/>
            <a:cxnLst/>
            <a:rect l="l" t="t" r="r" b="b"/>
            <a:pathLst>
              <a:path w="7695001" h="4863507">
                <a:moveTo>
                  <a:pt x="0" y="0"/>
                </a:moveTo>
                <a:lnTo>
                  <a:pt x="7695001" y="0"/>
                </a:lnTo>
                <a:lnTo>
                  <a:pt x="7695001" y="4863507"/>
                </a:lnTo>
                <a:lnTo>
                  <a:pt x="0" y="48635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76859" y="7375779"/>
            <a:ext cx="31914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Total Comment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3547" y="7375779"/>
            <a:ext cx="43198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Total Different Video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4475" y="952500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 in Kibana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5866" y="3052387"/>
            <a:ext cx="7610837" cy="3786392"/>
          </a:xfrm>
          <a:custGeom>
            <a:avLst/>
            <a:gdLst/>
            <a:ahLst/>
            <a:cxnLst/>
            <a:rect l="l" t="t" r="r" b="b"/>
            <a:pathLst>
              <a:path w="7610837" h="3786392">
                <a:moveTo>
                  <a:pt x="0" y="0"/>
                </a:moveTo>
                <a:lnTo>
                  <a:pt x="7610838" y="0"/>
                </a:lnTo>
                <a:lnTo>
                  <a:pt x="7610838" y="3786392"/>
                </a:lnTo>
                <a:lnTo>
                  <a:pt x="0" y="3786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11131" y="2887607"/>
            <a:ext cx="10076869" cy="5000646"/>
          </a:xfrm>
          <a:custGeom>
            <a:avLst/>
            <a:gdLst/>
            <a:ahLst/>
            <a:cxnLst/>
            <a:rect l="l" t="t" r="r" b="b"/>
            <a:pathLst>
              <a:path w="10076869" h="5000646">
                <a:moveTo>
                  <a:pt x="0" y="0"/>
                </a:moveTo>
                <a:lnTo>
                  <a:pt x="10076869" y="0"/>
                </a:lnTo>
                <a:lnTo>
                  <a:pt x="10076869" y="5000646"/>
                </a:lnTo>
                <a:lnTo>
                  <a:pt x="0" y="50006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630" y="6999138"/>
            <a:ext cx="78093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Sentiment Analysis on YouTube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8107" y="6999138"/>
            <a:ext cx="4504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Table of Video Details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6841">
            <a:off x="13266207" y="-2293406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6878">
            <a:off x="-267547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2302087"/>
            <a:ext cx="9295719" cy="4647859"/>
          </a:xfrm>
          <a:custGeom>
            <a:avLst/>
            <a:gdLst/>
            <a:ahLst/>
            <a:cxnLst/>
            <a:rect l="l" t="t" r="r" b="b"/>
            <a:pathLst>
              <a:path w="9295719" h="4647859">
                <a:moveTo>
                  <a:pt x="0" y="0"/>
                </a:moveTo>
                <a:lnTo>
                  <a:pt x="9295719" y="0"/>
                </a:lnTo>
                <a:lnTo>
                  <a:pt x="9295719" y="4647860"/>
                </a:lnTo>
                <a:lnTo>
                  <a:pt x="0" y="4647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66692" y="2113392"/>
            <a:ext cx="8835603" cy="5025249"/>
          </a:xfrm>
          <a:custGeom>
            <a:avLst/>
            <a:gdLst/>
            <a:ahLst/>
            <a:cxnLst/>
            <a:rect l="l" t="t" r="r" b="b"/>
            <a:pathLst>
              <a:path w="8835603" h="5025249">
                <a:moveTo>
                  <a:pt x="0" y="0"/>
                </a:moveTo>
                <a:lnTo>
                  <a:pt x="8835603" y="0"/>
                </a:lnTo>
                <a:lnTo>
                  <a:pt x="8835603" y="5025250"/>
                </a:lnTo>
                <a:lnTo>
                  <a:pt x="0" y="5025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64475" y="952500"/>
            <a:ext cx="9759051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 in Kibana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882" y="7140452"/>
            <a:ext cx="913483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Sentiment Comparison between Different Video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59051" y="7335730"/>
            <a:ext cx="852894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D2261"/>
                </a:solidFill>
                <a:latin typeface="Canva Sans"/>
                <a:ea typeface="Canva Sans"/>
                <a:cs typeface="Canva Sans"/>
                <a:sym typeface="Canva Sans"/>
              </a:rPr>
              <a:t>Top 50 Comments Exist in the YouTube Video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629" y="-2095015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87951" y="2137295"/>
            <a:ext cx="6925852" cy="6014556"/>
          </a:xfrm>
          <a:custGeom>
            <a:avLst/>
            <a:gdLst/>
            <a:ahLst/>
            <a:cxnLst/>
            <a:rect l="l" t="t" r="r" b="b"/>
            <a:pathLst>
              <a:path w="6925852" h="6014556">
                <a:moveTo>
                  <a:pt x="0" y="0"/>
                </a:moveTo>
                <a:lnTo>
                  <a:pt x="6925853" y="0"/>
                </a:lnTo>
                <a:lnTo>
                  <a:pt x="6925853" y="6014556"/>
                </a:lnTo>
                <a:lnTo>
                  <a:pt x="0" y="6014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5325">
            <a:off x="-1336143" y="6923321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6878">
            <a:off x="-295349" y="148087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30696">
            <a:off x="12315724" y="82296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114003" y="4803981"/>
            <a:ext cx="973122" cy="681185"/>
          </a:xfrm>
          <a:custGeom>
            <a:avLst/>
            <a:gdLst/>
            <a:ahLst/>
            <a:cxnLst/>
            <a:rect l="l" t="t" r="r" b="b"/>
            <a:pathLst>
              <a:path w="973122" h="681185">
                <a:moveTo>
                  <a:pt x="0" y="0"/>
                </a:moveTo>
                <a:lnTo>
                  <a:pt x="973122" y="0"/>
                </a:lnTo>
                <a:lnTo>
                  <a:pt x="973122" y="681185"/>
                </a:lnTo>
                <a:lnTo>
                  <a:pt x="0" y="681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451536"/>
            <a:ext cx="5785984" cy="13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8627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5218" y="1386963"/>
            <a:ext cx="8994142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Team Members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9825" y="6310538"/>
            <a:ext cx="4061528" cy="997091"/>
            <a:chOff x="0" y="0"/>
            <a:chExt cx="1069703" cy="262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9703" cy="262608"/>
            </a:xfrm>
            <a:custGeom>
              <a:avLst/>
              <a:gdLst/>
              <a:ahLst/>
              <a:cxnLst/>
              <a:rect l="l" t="t" r="r" b="b"/>
              <a:pathLst>
                <a:path w="1069703" h="262608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205423"/>
                  </a:lnTo>
                  <a:cubicBezTo>
                    <a:pt x="1069703" y="237006"/>
                    <a:pt x="1044100" y="262608"/>
                    <a:pt x="1012518" y="262608"/>
                  </a:cubicBezTo>
                  <a:lnTo>
                    <a:pt x="57185" y="262608"/>
                  </a:lnTo>
                  <a:cubicBezTo>
                    <a:pt x="42018" y="262608"/>
                    <a:pt x="27473" y="256583"/>
                    <a:pt x="16749" y="245859"/>
                  </a:cubicBezTo>
                  <a:cubicBezTo>
                    <a:pt x="6025" y="235135"/>
                    <a:pt x="0" y="220590"/>
                    <a:pt x="0" y="205423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9703" cy="31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06369" y="6348900"/>
            <a:ext cx="2954605" cy="997091"/>
            <a:chOff x="0" y="0"/>
            <a:chExt cx="778168" cy="262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78168" cy="262608"/>
            </a:xfrm>
            <a:custGeom>
              <a:avLst/>
              <a:gdLst/>
              <a:ahLst/>
              <a:cxnLst/>
              <a:rect l="l" t="t" r="r" b="b"/>
              <a:pathLst>
                <a:path w="778168" h="262608">
                  <a:moveTo>
                    <a:pt x="78609" y="0"/>
                  </a:moveTo>
                  <a:lnTo>
                    <a:pt x="699559" y="0"/>
                  </a:lnTo>
                  <a:cubicBezTo>
                    <a:pt x="720407" y="0"/>
                    <a:pt x="740402" y="8282"/>
                    <a:pt x="755144" y="23024"/>
                  </a:cubicBezTo>
                  <a:cubicBezTo>
                    <a:pt x="769886" y="37766"/>
                    <a:pt x="778168" y="57760"/>
                    <a:pt x="778168" y="78609"/>
                  </a:cubicBezTo>
                  <a:lnTo>
                    <a:pt x="778168" y="184000"/>
                  </a:lnTo>
                  <a:cubicBezTo>
                    <a:pt x="778168" y="227414"/>
                    <a:pt x="742973" y="262608"/>
                    <a:pt x="699559" y="262608"/>
                  </a:cubicBezTo>
                  <a:lnTo>
                    <a:pt x="78609" y="262608"/>
                  </a:lnTo>
                  <a:cubicBezTo>
                    <a:pt x="35194" y="262608"/>
                    <a:pt x="0" y="227414"/>
                    <a:pt x="0" y="184000"/>
                  </a:cubicBezTo>
                  <a:lnTo>
                    <a:pt x="0" y="78609"/>
                  </a:lnTo>
                  <a:cubicBezTo>
                    <a:pt x="0" y="35194"/>
                    <a:pt x="35194" y="0"/>
                    <a:pt x="78609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78168" cy="31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32316" y="6310538"/>
            <a:ext cx="2960757" cy="1035452"/>
            <a:chOff x="0" y="0"/>
            <a:chExt cx="779788" cy="2727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9788" cy="272712"/>
            </a:xfrm>
            <a:custGeom>
              <a:avLst/>
              <a:gdLst/>
              <a:ahLst/>
              <a:cxnLst/>
              <a:rect l="l" t="t" r="r" b="b"/>
              <a:pathLst>
                <a:path w="779788" h="272712">
                  <a:moveTo>
                    <a:pt x="78445" y="0"/>
                  </a:moveTo>
                  <a:lnTo>
                    <a:pt x="701342" y="0"/>
                  </a:lnTo>
                  <a:cubicBezTo>
                    <a:pt x="722147" y="0"/>
                    <a:pt x="742100" y="8265"/>
                    <a:pt x="756812" y="22976"/>
                  </a:cubicBezTo>
                  <a:cubicBezTo>
                    <a:pt x="771523" y="37687"/>
                    <a:pt x="779788" y="57640"/>
                    <a:pt x="779788" y="78445"/>
                  </a:cubicBezTo>
                  <a:lnTo>
                    <a:pt x="779788" y="194266"/>
                  </a:lnTo>
                  <a:cubicBezTo>
                    <a:pt x="779788" y="215071"/>
                    <a:pt x="771523" y="235024"/>
                    <a:pt x="756812" y="249735"/>
                  </a:cubicBezTo>
                  <a:cubicBezTo>
                    <a:pt x="742100" y="264447"/>
                    <a:pt x="722147" y="272712"/>
                    <a:pt x="701342" y="272712"/>
                  </a:cubicBezTo>
                  <a:lnTo>
                    <a:pt x="78445" y="272712"/>
                  </a:lnTo>
                  <a:cubicBezTo>
                    <a:pt x="57640" y="272712"/>
                    <a:pt x="37687" y="264447"/>
                    <a:pt x="22976" y="249735"/>
                  </a:cubicBezTo>
                  <a:cubicBezTo>
                    <a:pt x="8265" y="235024"/>
                    <a:pt x="0" y="215071"/>
                    <a:pt x="0" y="194266"/>
                  </a:cubicBezTo>
                  <a:lnTo>
                    <a:pt x="0" y="78445"/>
                  </a:lnTo>
                  <a:cubicBezTo>
                    <a:pt x="0" y="57640"/>
                    <a:pt x="8265" y="37687"/>
                    <a:pt x="22976" y="22976"/>
                  </a:cubicBezTo>
                  <a:cubicBezTo>
                    <a:pt x="37687" y="8265"/>
                    <a:pt x="57640" y="0"/>
                    <a:pt x="78445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79788" cy="320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110953" y="6310538"/>
            <a:ext cx="3508067" cy="997091"/>
            <a:chOff x="0" y="0"/>
            <a:chExt cx="923935" cy="2626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23935" cy="262608"/>
            </a:xfrm>
            <a:custGeom>
              <a:avLst/>
              <a:gdLst/>
              <a:ahLst/>
              <a:cxnLst/>
              <a:rect l="l" t="t" r="r" b="b"/>
              <a:pathLst>
                <a:path w="923935" h="262608">
                  <a:moveTo>
                    <a:pt x="66207" y="0"/>
                  </a:moveTo>
                  <a:lnTo>
                    <a:pt x="857729" y="0"/>
                  </a:lnTo>
                  <a:cubicBezTo>
                    <a:pt x="875288" y="0"/>
                    <a:pt x="892128" y="6975"/>
                    <a:pt x="904544" y="19392"/>
                  </a:cubicBezTo>
                  <a:cubicBezTo>
                    <a:pt x="916960" y="31808"/>
                    <a:pt x="923935" y="48648"/>
                    <a:pt x="923935" y="66207"/>
                  </a:cubicBezTo>
                  <a:lnTo>
                    <a:pt x="923935" y="196402"/>
                  </a:lnTo>
                  <a:cubicBezTo>
                    <a:pt x="923935" y="232966"/>
                    <a:pt x="894293" y="262608"/>
                    <a:pt x="857729" y="262608"/>
                  </a:cubicBezTo>
                  <a:lnTo>
                    <a:pt x="66207" y="262608"/>
                  </a:lnTo>
                  <a:cubicBezTo>
                    <a:pt x="48648" y="262608"/>
                    <a:pt x="31808" y="255633"/>
                    <a:pt x="19392" y="243217"/>
                  </a:cubicBezTo>
                  <a:cubicBezTo>
                    <a:pt x="6975" y="230801"/>
                    <a:pt x="0" y="213961"/>
                    <a:pt x="0" y="196402"/>
                  </a:cubicBezTo>
                  <a:lnTo>
                    <a:pt x="0" y="66207"/>
                  </a:lnTo>
                  <a:cubicBezTo>
                    <a:pt x="0" y="29642"/>
                    <a:pt x="29642" y="0"/>
                    <a:pt x="66207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923935" cy="310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945307" y="3417998"/>
            <a:ext cx="2676729" cy="267672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5169" t="-31348" r="-6874" b="-18224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0374329" y="3417998"/>
            <a:ext cx="2676729" cy="267672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t="-16750" b="-1675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6526621" y="3417998"/>
            <a:ext cx="2676729" cy="267672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t="-20448" b="-36694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132224" y="3417998"/>
            <a:ext cx="2676729" cy="267672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4"/>
              <a:stretch>
                <a:fillRect t="-14829" b="-14829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719069" y="6443959"/>
            <a:ext cx="350304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DANIAL HARRIZ BIN MOHD ASINEH @MOHD ASNEH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07365" y="6630275"/>
            <a:ext cx="23526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CHAI YU TONG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48638" y="6630275"/>
            <a:ext cx="37281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KOH SU XUAN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67032" y="6591914"/>
            <a:ext cx="319590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TIEW CHUAN RONG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5218" y="1386963"/>
            <a:ext cx="8994142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Introduction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10661" y="3035272"/>
            <a:ext cx="14237979" cy="1431953"/>
            <a:chOff x="0" y="0"/>
            <a:chExt cx="3749920" cy="3771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9920" cy="377140"/>
            </a:xfrm>
            <a:custGeom>
              <a:avLst/>
              <a:gdLst/>
              <a:ahLst/>
              <a:cxnLst/>
              <a:rect l="l" t="t" r="r" b="b"/>
              <a:pathLst>
                <a:path w="3749920" h="377140">
                  <a:moveTo>
                    <a:pt x="16313" y="0"/>
                  </a:moveTo>
                  <a:lnTo>
                    <a:pt x="3733608" y="0"/>
                  </a:lnTo>
                  <a:cubicBezTo>
                    <a:pt x="3737934" y="0"/>
                    <a:pt x="3742083" y="1719"/>
                    <a:pt x="3745142" y="4778"/>
                  </a:cubicBezTo>
                  <a:cubicBezTo>
                    <a:pt x="3748202" y="7837"/>
                    <a:pt x="3749920" y="11986"/>
                    <a:pt x="3749920" y="16313"/>
                  </a:cubicBezTo>
                  <a:lnTo>
                    <a:pt x="3749920" y="360827"/>
                  </a:lnTo>
                  <a:cubicBezTo>
                    <a:pt x="3749920" y="365154"/>
                    <a:pt x="3748202" y="369303"/>
                    <a:pt x="3745142" y="372362"/>
                  </a:cubicBezTo>
                  <a:cubicBezTo>
                    <a:pt x="3742083" y="375421"/>
                    <a:pt x="3737934" y="377140"/>
                    <a:pt x="3733608" y="377140"/>
                  </a:cubicBezTo>
                  <a:lnTo>
                    <a:pt x="16313" y="377140"/>
                  </a:lnTo>
                  <a:cubicBezTo>
                    <a:pt x="11986" y="377140"/>
                    <a:pt x="7837" y="375421"/>
                    <a:pt x="4778" y="372362"/>
                  </a:cubicBezTo>
                  <a:cubicBezTo>
                    <a:pt x="1719" y="369303"/>
                    <a:pt x="0" y="365154"/>
                    <a:pt x="0" y="360827"/>
                  </a:cubicBezTo>
                  <a:lnTo>
                    <a:pt x="0" y="16313"/>
                  </a:lnTo>
                  <a:cubicBezTo>
                    <a:pt x="0" y="11986"/>
                    <a:pt x="1719" y="7837"/>
                    <a:pt x="4778" y="4778"/>
                  </a:cubicBezTo>
                  <a:cubicBezTo>
                    <a:pt x="7837" y="1719"/>
                    <a:pt x="11986" y="0"/>
                    <a:pt x="16313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49920" cy="42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2122" y="5804070"/>
            <a:ext cx="4781460" cy="2870202"/>
            <a:chOff x="0" y="0"/>
            <a:chExt cx="1259315" cy="755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315" cy="755938"/>
            </a:xfrm>
            <a:custGeom>
              <a:avLst/>
              <a:gdLst/>
              <a:ahLst/>
              <a:cxnLst/>
              <a:rect l="l" t="t" r="r" b="b"/>
              <a:pathLst>
                <a:path w="1259315" h="755938">
                  <a:moveTo>
                    <a:pt x="48575" y="0"/>
                  </a:moveTo>
                  <a:lnTo>
                    <a:pt x="1210740" y="0"/>
                  </a:lnTo>
                  <a:cubicBezTo>
                    <a:pt x="1237567" y="0"/>
                    <a:pt x="1259315" y="21748"/>
                    <a:pt x="1259315" y="48575"/>
                  </a:cubicBezTo>
                  <a:lnTo>
                    <a:pt x="1259315" y="707363"/>
                  </a:lnTo>
                  <a:cubicBezTo>
                    <a:pt x="1259315" y="734190"/>
                    <a:pt x="1237567" y="755938"/>
                    <a:pt x="1210740" y="755938"/>
                  </a:cubicBezTo>
                  <a:lnTo>
                    <a:pt x="48575" y="755938"/>
                  </a:lnTo>
                  <a:cubicBezTo>
                    <a:pt x="35692" y="755938"/>
                    <a:pt x="23337" y="750820"/>
                    <a:pt x="14227" y="741711"/>
                  </a:cubicBezTo>
                  <a:cubicBezTo>
                    <a:pt x="5118" y="732601"/>
                    <a:pt x="0" y="720246"/>
                    <a:pt x="0" y="707363"/>
                  </a:cubicBezTo>
                  <a:lnTo>
                    <a:pt x="0" y="48575"/>
                  </a:lnTo>
                  <a:cubicBezTo>
                    <a:pt x="0" y="21748"/>
                    <a:pt x="21748" y="0"/>
                    <a:pt x="48575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59315" cy="80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50757" y="5804070"/>
            <a:ext cx="4771024" cy="2870202"/>
            <a:chOff x="0" y="0"/>
            <a:chExt cx="1256566" cy="7559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6566" cy="755938"/>
            </a:xfrm>
            <a:custGeom>
              <a:avLst/>
              <a:gdLst/>
              <a:ahLst/>
              <a:cxnLst/>
              <a:rect l="l" t="t" r="r" b="b"/>
              <a:pathLst>
                <a:path w="1256566" h="755938">
                  <a:moveTo>
                    <a:pt x="48681" y="0"/>
                  </a:moveTo>
                  <a:lnTo>
                    <a:pt x="1207885" y="0"/>
                  </a:lnTo>
                  <a:cubicBezTo>
                    <a:pt x="1220796" y="0"/>
                    <a:pt x="1233178" y="5129"/>
                    <a:pt x="1242308" y="14258"/>
                  </a:cubicBezTo>
                  <a:cubicBezTo>
                    <a:pt x="1251437" y="23388"/>
                    <a:pt x="1256566" y="35770"/>
                    <a:pt x="1256566" y="48681"/>
                  </a:cubicBezTo>
                  <a:lnTo>
                    <a:pt x="1256566" y="707257"/>
                  </a:lnTo>
                  <a:cubicBezTo>
                    <a:pt x="1256566" y="720168"/>
                    <a:pt x="1251437" y="732550"/>
                    <a:pt x="1242308" y="741680"/>
                  </a:cubicBezTo>
                  <a:cubicBezTo>
                    <a:pt x="1233178" y="750809"/>
                    <a:pt x="1220796" y="755938"/>
                    <a:pt x="1207885" y="755938"/>
                  </a:cubicBezTo>
                  <a:lnTo>
                    <a:pt x="48681" y="755938"/>
                  </a:lnTo>
                  <a:cubicBezTo>
                    <a:pt x="35770" y="755938"/>
                    <a:pt x="23388" y="750809"/>
                    <a:pt x="14258" y="741680"/>
                  </a:cubicBezTo>
                  <a:cubicBezTo>
                    <a:pt x="5129" y="732550"/>
                    <a:pt x="0" y="720168"/>
                    <a:pt x="0" y="707257"/>
                  </a:cubicBezTo>
                  <a:lnTo>
                    <a:pt x="0" y="48681"/>
                  </a:lnTo>
                  <a:cubicBezTo>
                    <a:pt x="0" y="35770"/>
                    <a:pt x="5129" y="23388"/>
                    <a:pt x="14258" y="14258"/>
                  </a:cubicBezTo>
                  <a:cubicBezTo>
                    <a:pt x="23388" y="5129"/>
                    <a:pt x="35770" y="0"/>
                    <a:pt x="48681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6566" cy="80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10661" y="3035272"/>
            <a:ext cx="4061528" cy="1431953"/>
            <a:chOff x="0" y="0"/>
            <a:chExt cx="1069703" cy="3771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9703" cy="377140"/>
            </a:xfrm>
            <a:custGeom>
              <a:avLst/>
              <a:gdLst/>
              <a:ahLst/>
              <a:cxnLst/>
              <a:rect l="l" t="t" r="r" b="b"/>
              <a:pathLst>
                <a:path w="1069703" h="377140">
                  <a:moveTo>
                    <a:pt x="57185" y="0"/>
                  </a:moveTo>
                  <a:lnTo>
                    <a:pt x="1012518" y="0"/>
                  </a:lnTo>
                  <a:cubicBezTo>
                    <a:pt x="1027684" y="0"/>
                    <a:pt x="1042230" y="6025"/>
                    <a:pt x="1052954" y="16749"/>
                  </a:cubicBezTo>
                  <a:cubicBezTo>
                    <a:pt x="1063678" y="27473"/>
                    <a:pt x="1069703" y="42018"/>
                    <a:pt x="1069703" y="57185"/>
                  </a:cubicBezTo>
                  <a:lnTo>
                    <a:pt x="1069703" y="319955"/>
                  </a:lnTo>
                  <a:cubicBezTo>
                    <a:pt x="1069703" y="335121"/>
                    <a:pt x="1063678" y="349667"/>
                    <a:pt x="1052954" y="360391"/>
                  </a:cubicBezTo>
                  <a:cubicBezTo>
                    <a:pt x="1042230" y="371115"/>
                    <a:pt x="1027684" y="377140"/>
                    <a:pt x="1012518" y="377140"/>
                  </a:cubicBezTo>
                  <a:lnTo>
                    <a:pt x="57185" y="377140"/>
                  </a:lnTo>
                  <a:cubicBezTo>
                    <a:pt x="25603" y="377140"/>
                    <a:pt x="0" y="351537"/>
                    <a:pt x="0" y="319955"/>
                  </a:cubicBezTo>
                  <a:lnTo>
                    <a:pt x="0" y="57185"/>
                  </a:lnTo>
                  <a:cubicBezTo>
                    <a:pt x="0" y="42018"/>
                    <a:pt x="6025" y="27473"/>
                    <a:pt x="16749" y="16749"/>
                  </a:cubicBezTo>
                  <a:cubicBezTo>
                    <a:pt x="27473" y="6025"/>
                    <a:pt x="42018" y="0"/>
                    <a:pt x="57185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69703" cy="42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12122" y="4870662"/>
            <a:ext cx="4781460" cy="1431953"/>
            <a:chOff x="0" y="0"/>
            <a:chExt cx="1259315" cy="3771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315" cy="377140"/>
            </a:xfrm>
            <a:custGeom>
              <a:avLst/>
              <a:gdLst/>
              <a:ahLst/>
              <a:cxnLst/>
              <a:rect l="l" t="t" r="r" b="b"/>
              <a:pathLst>
                <a:path w="1259315" h="377140">
                  <a:moveTo>
                    <a:pt x="48575" y="0"/>
                  </a:moveTo>
                  <a:lnTo>
                    <a:pt x="1210740" y="0"/>
                  </a:lnTo>
                  <a:cubicBezTo>
                    <a:pt x="1237567" y="0"/>
                    <a:pt x="1259315" y="21748"/>
                    <a:pt x="1259315" y="48575"/>
                  </a:cubicBezTo>
                  <a:lnTo>
                    <a:pt x="1259315" y="328565"/>
                  </a:lnTo>
                  <a:cubicBezTo>
                    <a:pt x="1259315" y="341448"/>
                    <a:pt x="1254197" y="353803"/>
                    <a:pt x="1245088" y="362913"/>
                  </a:cubicBezTo>
                  <a:cubicBezTo>
                    <a:pt x="1235978" y="372022"/>
                    <a:pt x="1223623" y="377140"/>
                    <a:pt x="1210740" y="377140"/>
                  </a:cubicBezTo>
                  <a:lnTo>
                    <a:pt x="48575" y="377140"/>
                  </a:lnTo>
                  <a:cubicBezTo>
                    <a:pt x="21748" y="377140"/>
                    <a:pt x="0" y="355392"/>
                    <a:pt x="0" y="328565"/>
                  </a:cubicBezTo>
                  <a:lnTo>
                    <a:pt x="0" y="48575"/>
                  </a:lnTo>
                  <a:cubicBezTo>
                    <a:pt x="0" y="21748"/>
                    <a:pt x="21748" y="0"/>
                    <a:pt x="48575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59315" cy="42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50757" y="4870662"/>
            <a:ext cx="4771024" cy="1431953"/>
            <a:chOff x="0" y="0"/>
            <a:chExt cx="1256566" cy="3771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6566" cy="377140"/>
            </a:xfrm>
            <a:custGeom>
              <a:avLst/>
              <a:gdLst/>
              <a:ahLst/>
              <a:cxnLst/>
              <a:rect l="l" t="t" r="r" b="b"/>
              <a:pathLst>
                <a:path w="1256566" h="377140">
                  <a:moveTo>
                    <a:pt x="48681" y="0"/>
                  </a:moveTo>
                  <a:lnTo>
                    <a:pt x="1207885" y="0"/>
                  </a:lnTo>
                  <a:cubicBezTo>
                    <a:pt x="1220796" y="0"/>
                    <a:pt x="1233178" y="5129"/>
                    <a:pt x="1242308" y="14258"/>
                  </a:cubicBezTo>
                  <a:cubicBezTo>
                    <a:pt x="1251437" y="23388"/>
                    <a:pt x="1256566" y="35770"/>
                    <a:pt x="1256566" y="48681"/>
                  </a:cubicBezTo>
                  <a:lnTo>
                    <a:pt x="1256566" y="328459"/>
                  </a:lnTo>
                  <a:cubicBezTo>
                    <a:pt x="1256566" y="341370"/>
                    <a:pt x="1251437" y="353752"/>
                    <a:pt x="1242308" y="362882"/>
                  </a:cubicBezTo>
                  <a:cubicBezTo>
                    <a:pt x="1233178" y="372011"/>
                    <a:pt x="1220796" y="377140"/>
                    <a:pt x="1207885" y="377140"/>
                  </a:cubicBezTo>
                  <a:lnTo>
                    <a:pt x="48681" y="377140"/>
                  </a:lnTo>
                  <a:cubicBezTo>
                    <a:pt x="35770" y="377140"/>
                    <a:pt x="23388" y="372011"/>
                    <a:pt x="14258" y="362882"/>
                  </a:cubicBezTo>
                  <a:cubicBezTo>
                    <a:pt x="5129" y="353752"/>
                    <a:pt x="0" y="341370"/>
                    <a:pt x="0" y="328459"/>
                  </a:cubicBezTo>
                  <a:lnTo>
                    <a:pt x="0" y="48681"/>
                  </a:lnTo>
                  <a:cubicBezTo>
                    <a:pt x="0" y="35770"/>
                    <a:pt x="5129" y="23388"/>
                    <a:pt x="14258" y="14258"/>
                  </a:cubicBezTo>
                  <a:cubicBezTo>
                    <a:pt x="23388" y="5129"/>
                    <a:pt x="35770" y="0"/>
                    <a:pt x="48681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56566" cy="42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3635" y="6569315"/>
            <a:ext cx="4165269" cy="1741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 automated </a:t>
            </a:r>
            <a:r>
              <a:rPr lang="en-US" sz="1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sentiment analysis pipeline </a:t>
            </a: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using big data technologies to understand public sentiment during Hari Raya.</a:t>
            </a:r>
          </a:p>
        </p:txBody>
      </p:sp>
      <p:sp>
        <p:nvSpPr>
          <p:cNvPr id="22" name="Freeform 2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089905" y="3541960"/>
            <a:ext cx="35030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Background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34719" y="5369468"/>
            <a:ext cx="37362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Problem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72214" y="5377350"/>
            <a:ext cx="37281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Solution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41783" y="3312795"/>
            <a:ext cx="957737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Social media is a</a:t>
            </a:r>
            <a:r>
              <a:rPr lang="en-US" sz="1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key platform </a:t>
            </a: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 expressing feelings, especially during events like</a:t>
            </a:r>
            <a:r>
              <a:rPr lang="en-US" sz="1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Hari Raya</a:t>
            </a: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YouTube is a major source of festive content and user engagement in Malaysia.</a:t>
            </a:r>
          </a:p>
          <a:p>
            <a:pPr algn="just">
              <a:lnSpc>
                <a:spcPts val="2519"/>
              </a:lnSpc>
            </a:pPr>
            <a:endParaRPr lang="en-US" sz="1799">
              <a:solidFill>
                <a:srgbClr val="2D226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82958" y="6777638"/>
            <a:ext cx="4039789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Manually analyzing thousands of comments is impractical.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576154" y="5804070"/>
            <a:ext cx="4771024" cy="2870202"/>
            <a:chOff x="0" y="0"/>
            <a:chExt cx="1256566" cy="7559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56566" cy="755938"/>
            </a:xfrm>
            <a:custGeom>
              <a:avLst/>
              <a:gdLst/>
              <a:ahLst/>
              <a:cxnLst/>
              <a:rect l="l" t="t" r="r" b="b"/>
              <a:pathLst>
                <a:path w="1256566" h="755938">
                  <a:moveTo>
                    <a:pt x="48681" y="0"/>
                  </a:moveTo>
                  <a:lnTo>
                    <a:pt x="1207885" y="0"/>
                  </a:lnTo>
                  <a:cubicBezTo>
                    <a:pt x="1220796" y="0"/>
                    <a:pt x="1233178" y="5129"/>
                    <a:pt x="1242308" y="14258"/>
                  </a:cubicBezTo>
                  <a:cubicBezTo>
                    <a:pt x="1251437" y="23388"/>
                    <a:pt x="1256566" y="35770"/>
                    <a:pt x="1256566" y="48681"/>
                  </a:cubicBezTo>
                  <a:lnTo>
                    <a:pt x="1256566" y="707257"/>
                  </a:lnTo>
                  <a:cubicBezTo>
                    <a:pt x="1256566" y="720168"/>
                    <a:pt x="1251437" y="732550"/>
                    <a:pt x="1242308" y="741680"/>
                  </a:cubicBezTo>
                  <a:cubicBezTo>
                    <a:pt x="1233178" y="750809"/>
                    <a:pt x="1220796" y="755938"/>
                    <a:pt x="1207885" y="755938"/>
                  </a:cubicBezTo>
                  <a:lnTo>
                    <a:pt x="48681" y="755938"/>
                  </a:lnTo>
                  <a:cubicBezTo>
                    <a:pt x="35770" y="755938"/>
                    <a:pt x="23388" y="750809"/>
                    <a:pt x="14258" y="741680"/>
                  </a:cubicBezTo>
                  <a:cubicBezTo>
                    <a:pt x="5129" y="732550"/>
                    <a:pt x="0" y="720168"/>
                    <a:pt x="0" y="707257"/>
                  </a:cubicBezTo>
                  <a:lnTo>
                    <a:pt x="0" y="48681"/>
                  </a:lnTo>
                  <a:cubicBezTo>
                    <a:pt x="0" y="35770"/>
                    <a:pt x="5129" y="23388"/>
                    <a:pt x="14258" y="14258"/>
                  </a:cubicBezTo>
                  <a:cubicBezTo>
                    <a:pt x="23388" y="5129"/>
                    <a:pt x="35770" y="0"/>
                    <a:pt x="48681" y="0"/>
                  </a:cubicBezTo>
                  <a:close/>
                </a:path>
              </a:pathLst>
            </a:custGeom>
            <a:solidFill>
              <a:srgbClr val="ECE1D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256566" cy="80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576154" y="4870662"/>
            <a:ext cx="4771024" cy="1431953"/>
            <a:chOff x="0" y="0"/>
            <a:chExt cx="1256566" cy="3771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56566" cy="377140"/>
            </a:xfrm>
            <a:custGeom>
              <a:avLst/>
              <a:gdLst/>
              <a:ahLst/>
              <a:cxnLst/>
              <a:rect l="l" t="t" r="r" b="b"/>
              <a:pathLst>
                <a:path w="1256566" h="377140">
                  <a:moveTo>
                    <a:pt x="48681" y="0"/>
                  </a:moveTo>
                  <a:lnTo>
                    <a:pt x="1207885" y="0"/>
                  </a:lnTo>
                  <a:cubicBezTo>
                    <a:pt x="1220796" y="0"/>
                    <a:pt x="1233178" y="5129"/>
                    <a:pt x="1242308" y="14258"/>
                  </a:cubicBezTo>
                  <a:cubicBezTo>
                    <a:pt x="1251437" y="23388"/>
                    <a:pt x="1256566" y="35770"/>
                    <a:pt x="1256566" y="48681"/>
                  </a:cubicBezTo>
                  <a:lnTo>
                    <a:pt x="1256566" y="328459"/>
                  </a:lnTo>
                  <a:cubicBezTo>
                    <a:pt x="1256566" y="341370"/>
                    <a:pt x="1251437" y="353752"/>
                    <a:pt x="1242308" y="362882"/>
                  </a:cubicBezTo>
                  <a:cubicBezTo>
                    <a:pt x="1233178" y="372011"/>
                    <a:pt x="1220796" y="377140"/>
                    <a:pt x="1207885" y="377140"/>
                  </a:cubicBezTo>
                  <a:lnTo>
                    <a:pt x="48681" y="377140"/>
                  </a:lnTo>
                  <a:cubicBezTo>
                    <a:pt x="35770" y="377140"/>
                    <a:pt x="23388" y="372011"/>
                    <a:pt x="14258" y="362882"/>
                  </a:cubicBezTo>
                  <a:cubicBezTo>
                    <a:pt x="5129" y="353752"/>
                    <a:pt x="0" y="341370"/>
                    <a:pt x="0" y="328459"/>
                  </a:cubicBezTo>
                  <a:lnTo>
                    <a:pt x="0" y="48681"/>
                  </a:lnTo>
                  <a:cubicBezTo>
                    <a:pt x="0" y="35770"/>
                    <a:pt x="5129" y="23388"/>
                    <a:pt x="14258" y="14258"/>
                  </a:cubicBezTo>
                  <a:cubicBezTo>
                    <a:pt x="23388" y="5129"/>
                    <a:pt x="35770" y="0"/>
                    <a:pt x="48681" y="0"/>
                  </a:cubicBezTo>
                  <a:close/>
                </a:path>
              </a:pathLst>
            </a:custGeom>
            <a:solidFill>
              <a:srgbClr val="5B7ABE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256566" cy="424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1701812" y="6657193"/>
            <a:ext cx="4519708" cy="12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We're building a system to </a:t>
            </a:r>
            <a:r>
              <a:rPr lang="en-US" sz="1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automatically understand</a:t>
            </a:r>
            <a:r>
              <a:rPr lang="en-US" sz="1799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what people are saying about Hari Raya on YouTube.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74813" y="5377350"/>
            <a:ext cx="31737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BFCF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Key takeaway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6929" y="626521"/>
            <a:ext cx="8994142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Architecture Diagram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825" y="1954645"/>
            <a:ext cx="18502305" cy="8056212"/>
          </a:xfrm>
          <a:custGeom>
            <a:avLst/>
            <a:gdLst/>
            <a:ahLst/>
            <a:cxnLst/>
            <a:rect l="l" t="t" r="r" b="b"/>
            <a:pathLst>
              <a:path w="18502305" h="8056212">
                <a:moveTo>
                  <a:pt x="0" y="0"/>
                </a:moveTo>
                <a:lnTo>
                  <a:pt x="18502305" y="0"/>
                </a:lnTo>
                <a:lnTo>
                  <a:pt x="18502305" y="8056212"/>
                </a:lnTo>
                <a:lnTo>
                  <a:pt x="0" y="8056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6878">
            <a:off x="-2559862" y="-912819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24603" y="623570"/>
            <a:ext cx="5936813" cy="7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49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 Training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81830"/>
            <a:ext cx="3135274" cy="79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4673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20419"/>
            <a:ext cx="8013576" cy="489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 train and evaluate machine learning models to classify YouTube comments into: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5B7AB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Positive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Negative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Neutral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45724" y="2081830"/>
            <a:ext cx="6338076" cy="79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4673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45724" y="3220419"/>
            <a:ext cx="8013576" cy="490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comments are cleaned (removed symbols, emojis, and lowercased)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TF-IDF vectorizer used to convert text to numeric features.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80/20 train split used.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6878">
            <a:off x="-2559862" y="-912819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20419"/>
            <a:ext cx="10767986" cy="419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Two models were trained: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Naive Bayes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Logistic Regression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5B7ABE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Both the models were trained in Google Colab using </a:t>
            </a:r>
            <a:r>
              <a:rPr lang="en-US" sz="39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scikit-learn</a:t>
            </a:r>
          </a:p>
        </p:txBody>
      </p:sp>
      <p:sp>
        <p:nvSpPr>
          <p:cNvPr id="7" name="Freeform 7"/>
          <p:cNvSpPr/>
          <p:nvPr/>
        </p:nvSpPr>
        <p:spPr>
          <a:xfrm>
            <a:off x="12159341" y="3086100"/>
            <a:ext cx="4794788" cy="4114800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9" y="0"/>
                </a:lnTo>
                <a:lnTo>
                  <a:pt x="47947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24603" y="623570"/>
            <a:ext cx="5936813" cy="7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49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 Training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81830"/>
            <a:ext cx="4006788" cy="79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4673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Models Used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35325">
            <a:off x="-2251590" y="9147087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2"/>
                </a:lnTo>
                <a:lnTo>
                  <a:pt x="0" y="669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6878">
            <a:off x="-2559862" y="-912819"/>
            <a:ext cx="4576141" cy="2579280"/>
          </a:xfrm>
          <a:custGeom>
            <a:avLst/>
            <a:gdLst/>
            <a:ahLst/>
            <a:cxnLst/>
            <a:rect l="l" t="t" r="r" b="b"/>
            <a:pathLst>
              <a:path w="4576141" h="2579280">
                <a:moveTo>
                  <a:pt x="0" y="0"/>
                </a:moveTo>
                <a:lnTo>
                  <a:pt x="4576141" y="0"/>
                </a:lnTo>
                <a:lnTo>
                  <a:pt x="4576141" y="2579280"/>
                </a:lnTo>
                <a:lnTo>
                  <a:pt x="0" y="257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3343662"/>
          <a:ext cx="7126693" cy="5648323"/>
        </p:xfrm>
        <a:graphic>
          <a:graphicData uri="http://schemas.openxmlformats.org/drawingml/2006/table">
            <a:tbl>
              <a:tblPr/>
              <a:tblGrid>
                <a:gridCol w="1985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7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393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Red Hat Display Bold"/>
                          <a:ea typeface="Red Hat Display Bold"/>
                          <a:cs typeface="Red Hat Display Bold"/>
                          <a:sym typeface="Red Hat Display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Red Hat Display Bold"/>
                          <a:ea typeface="Red Hat Display Bold"/>
                          <a:cs typeface="Red Hat Display Bold"/>
                          <a:sym typeface="Red Hat Display Bold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Red Hat Display Bold"/>
                          <a:ea typeface="Red Hat Display Bold"/>
                          <a:cs typeface="Red Hat Display Bold"/>
                          <a:sym typeface="Red Hat Display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09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09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09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09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66%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624603" y="623570"/>
            <a:ext cx="5936813" cy="7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49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175" y="2138398"/>
            <a:ext cx="4006788" cy="79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4673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67002" y="5086350"/>
            <a:ext cx="71922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✅ Logistic Regression outperformed Naive Bayes across all metrics.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6929" y="626521"/>
            <a:ext cx="8994142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Architecture Diagram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825" y="1954645"/>
            <a:ext cx="18502305" cy="8056212"/>
          </a:xfrm>
          <a:custGeom>
            <a:avLst/>
            <a:gdLst/>
            <a:ahLst/>
            <a:cxnLst/>
            <a:rect l="l" t="t" r="r" b="b"/>
            <a:pathLst>
              <a:path w="18502305" h="8056212">
                <a:moveTo>
                  <a:pt x="0" y="0"/>
                </a:moveTo>
                <a:lnTo>
                  <a:pt x="18502305" y="0"/>
                </a:lnTo>
                <a:lnTo>
                  <a:pt x="18502305" y="8056212"/>
                </a:lnTo>
                <a:lnTo>
                  <a:pt x="0" y="8056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92039" y="1760037"/>
            <a:ext cx="10844100" cy="6558306"/>
            <a:chOff x="0" y="0"/>
            <a:chExt cx="2856059" cy="17272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56059" cy="1727290"/>
            </a:xfrm>
            <a:custGeom>
              <a:avLst/>
              <a:gdLst/>
              <a:ahLst/>
              <a:cxnLst/>
              <a:rect l="l" t="t" r="r" b="b"/>
              <a:pathLst>
                <a:path w="2856059" h="1727290">
                  <a:moveTo>
                    <a:pt x="12137" y="0"/>
                  </a:moveTo>
                  <a:lnTo>
                    <a:pt x="2843923" y="0"/>
                  </a:lnTo>
                  <a:cubicBezTo>
                    <a:pt x="2850626" y="0"/>
                    <a:pt x="2856059" y="5434"/>
                    <a:pt x="2856059" y="12137"/>
                  </a:cubicBezTo>
                  <a:lnTo>
                    <a:pt x="2856059" y="1715154"/>
                  </a:lnTo>
                  <a:cubicBezTo>
                    <a:pt x="2856059" y="1721857"/>
                    <a:pt x="2850626" y="1727290"/>
                    <a:pt x="2843923" y="1727290"/>
                  </a:cubicBezTo>
                  <a:lnTo>
                    <a:pt x="12137" y="1727290"/>
                  </a:lnTo>
                  <a:cubicBezTo>
                    <a:pt x="8918" y="1727290"/>
                    <a:pt x="5831" y="1726012"/>
                    <a:pt x="3555" y="1723736"/>
                  </a:cubicBezTo>
                  <a:cubicBezTo>
                    <a:pt x="1279" y="1721460"/>
                    <a:pt x="0" y="1718373"/>
                    <a:pt x="0" y="1715154"/>
                  </a:cubicBezTo>
                  <a:lnTo>
                    <a:pt x="0" y="12137"/>
                  </a:lnTo>
                  <a:cubicBezTo>
                    <a:pt x="0" y="5434"/>
                    <a:pt x="5434" y="0"/>
                    <a:pt x="121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2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56059" cy="177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46929" y="626521"/>
            <a:ext cx="8994142" cy="72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2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Streaming Architecture</a:t>
            </a:r>
          </a:p>
        </p:txBody>
      </p:sp>
      <p:sp>
        <p:nvSpPr>
          <p:cNvPr id="3" name="Freeform 3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825" y="1954645"/>
            <a:ext cx="17982487" cy="8056212"/>
          </a:xfrm>
          <a:custGeom>
            <a:avLst/>
            <a:gdLst/>
            <a:ahLst/>
            <a:cxnLst/>
            <a:rect l="l" t="t" r="r" b="b"/>
            <a:pathLst>
              <a:path w="17982487" h="8056212">
                <a:moveTo>
                  <a:pt x="0" y="0"/>
                </a:moveTo>
                <a:lnTo>
                  <a:pt x="17982487" y="0"/>
                </a:lnTo>
                <a:lnTo>
                  <a:pt x="17982487" y="8056212"/>
                </a:lnTo>
                <a:lnTo>
                  <a:pt x="0" y="8056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869" r="-21352" b="-2947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Custom</PresentationFormat>
  <Paragraphs>80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Red Hat Display</vt:lpstr>
      <vt:lpstr>Arial</vt:lpstr>
      <vt:lpstr>Red Hat Display Bold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HPDP Project 2 Presentation Slides</dc:title>
  <cp:lastModifiedBy>Su Xuan Koh</cp:lastModifiedBy>
  <cp:revision>2</cp:revision>
  <dcterms:created xsi:type="dcterms:W3CDTF">2006-08-16T00:00:00Z</dcterms:created>
  <dcterms:modified xsi:type="dcterms:W3CDTF">2025-07-06T05:25:29Z</dcterms:modified>
  <dc:identifier>DAGsOgHjF-c</dc:identifier>
</cp:coreProperties>
</file>